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67" r:id="rId5"/>
    <p:sldId id="257" r:id="rId6"/>
    <p:sldId id="265" r:id="rId7"/>
    <p:sldId id="263" r:id="rId8"/>
    <p:sldId id="276" r:id="rId9"/>
    <p:sldId id="270" r:id="rId10"/>
    <p:sldId id="274" r:id="rId11"/>
    <p:sldId id="278" r:id="rId12"/>
    <p:sldId id="261" r:id="rId13"/>
    <p:sldId id="273" r:id="rId14"/>
    <p:sldId id="271" r:id="rId15"/>
    <p:sldId id="259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FF00"/>
    <a:srgbClr val="CCFFFF"/>
    <a:srgbClr val="CC0000"/>
    <a:srgbClr val="FF0000"/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4"/>
    <p:restoredTop sz="94915"/>
  </p:normalViewPr>
  <p:slideViewPr>
    <p:cSldViewPr showGuides="1">
      <p:cViewPr varScale="1">
        <p:scale>
          <a:sx n="70" d="100"/>
          <a:sy n="70" d="100"/>
        </p:scale>
        <p:origin x="-4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765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867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945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048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image" Target="../media/image18.png"/><Relationship Id="rId5" Type="http://schemas.microsoft.com/office/2007/relationships/media" Target="file:///D:\Cham%20soc%20cay%20trong%20vat%20nuoi\Cham%20soc%20cay%20trong%20vat%20nuoi%20L3\Hoa%20trong%20vuon%20-%20Xuan%20Mai.mp3" TargetMode="External"/><Relationship Id="rId4" Type="http://schemas.openxmlformats.org/officeDocument/2006/relationships/audio" Target="file:///D:\Cham%20soc%20cay%20trong%20vat%20nuoi\Cham%20soc%20cay%20trong%20vat%20nuoi%20L3\Hoa%20trong%20vuon%20-%20Xuan%20Mai.mp3" TargetMode="External"/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media" Target="file:///D:\Dao%20duc%203\Cham%20soc%20cay%20trong%20vat%20nuoi%20tiet%201\Cham%20soc%20cay%20trong%20vat%20nuoi\Chamoccay.wmv" TargetMode="External"/><Relationship Id="rId3" Type="http://schemas.openxmlformats.org/officeDocument/2006/relationships/video" Target="file:///D:\Dao%20duc%203\Cham%20soc%20cay%20trong%20vat%20nuoi%20tiet%201\Cham%20soc%20cay%20trong%20vat%20nuoi\Chamoccay.wmv" TargetMode="External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wmf"/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ext Box 2"/>
          <p:cNvSpPr txBox="1"/>
          <p:nvPr/>
        </p:nvSpPr>
        <p:spPr>
          <a:xfrm>
            <a:off x="0" y="6521450"/>
            <a:ext cx="4572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sz="1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–</a:t>
            </a:r>
            <a:endParaRPr sz="16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hinhnen_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52" name="Picture 4" descr="101712293299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5410200"/>
            <a:ext cx="147637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5"/>
          <p:cNvSpPr>
            <a:spLocks noTextEdit="1"/>
          </p:cNvSpPr>
          <p:nvPr/>
        </p:nvSpPr>
        <p:spPr>
          <a:xfrm>
            <a:off x="228600" y="1371600"/>
            <a:ext cx="8915400" cy="5486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Đạo Đức lớp 3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13"/>
          <p:cNvSpPr>
            <a:spLocks noTextEdit="1"/>
          </p:cNvSpPr>
          <p:nvPr/>
        </p:nvSpPr>
        <p:spPr>
          <a:xfrm>
            <a:off x="1676400" y="76200"/>
            <a:ext cx="60436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50000">
                    <a:srgbClr val="FF99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4" name="Text Box 14"/>
          <p:cNvSpPr txBox="1"/>
          <p:nvPr/>
        </p:nvSpPr>
        <p:spPr>
          <a:xfrm>
            <a:off x="0" y="762000"/>
            <a:ext cx="9144000" cy="149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Hoạt động 4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Ai nhanh, ai đúng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</a:rPr>
              <a:t>Em hãy viết những việc làm phù hợp với yêu cầu trong các cột dưới đây :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5744" name="Group 144"/>
          <p:cNvGraphicFramePr>
            <a:graphicFrameLocks noGrp="1"/>
          </p:cNvGraphicFramePr>
          <p:nvPr/>
        </p:nvGraphicFramePr>
        <p:xfrm>
          <a:off x="0" y="2057400"/>
          <a:ext cx="4419600" cy="4800600"/>
        </p:xfrm>
        <a:graphic>
          <a:graphicData uri="http://schemas.openxmlformats.org/drawingml/2006/table">
            <a:tbl>
              <a:tblPr/>
              <a:tblGrid>
                <a:gridCol w="2286000"/>
                <a:gridCol w="2133600"/>
              </a:tblGrid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Việc làm cần thiết để chăm sóc, bảo vệ cây trồng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Việc không nên làm đối với cây trồng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8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37" name="Group 137"/>
          <p:cNvGraphicFramePr>
            <a:graphicFrameLocks noGrp="1"/>
          </p:cNvGraphicFramePr>
          <p:nvPr/>
        </p:nvGraphicFramePr>
        <p:xfrm>
          <a:off x="4648200" y="2057400"/>
          <a:ext cx="4419600" cy="4800600"/>
        </p:xfrm>
        <a:graphic>
          <a:graphicData uri="http://schemas.openxmlformats.org/drawingml/2006/table">
            <a:tbl>
              <a:tblPr/>
              <a:tblGrid>
                <a:gridCol w="2286000"/>
                <a:gridCol w="2133600"/>
              </a:tblGrid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Việc làm cần thiết để chăm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sóc, bảo vệ vật nuôi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Việc không nên làm đối với vật nuôi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8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24" name="Rectangle 124"/>
          <p:cNvSpPr/>
          <p:nvPr/>
        </p:nvSpPr>
        <p:spPr>
          <a:xfrm>
            <a:off x="117475" y="3429000"/>
            <a:ext cx="2133600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Times New Roman" panose="02020603050405020304" pitchFamily="18" charset="0"/>
              </a:rPr>
              <a:t>-Trồng cây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-Tưới cây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-Bón phân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-Diệt sâu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-Vun xới       cho cây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-Tỉa lá sâu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 Nhổ cỏ dại....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5726" name="Rectangle 126"/>
          <p:cNvSpPr/>
          <p:nvPr/>
        </p:nvSpPr>
        <p:spPr>
          <a:xfrm>
            <a:off x="2362200" y="3429000"/>
            <a:ext cx="22860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Times New Roman" panose="02020603050405020304" pitchFamily="18" charset="0"/>
              </a:rPr>
              <a:t>- Ngắt hoa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 Bẻ cành 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 - Nhổ cây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 Bứt lá chơi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 Đổ rác bẩn dưới gốc cây</a:t>
            </a:r>
            <a:endParaRPr sz="2400" dirty="0">
              <a:latin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</a:rPr>
              <a:t>- Leo cây chơi đùa.....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5727" name="Rectangle 127"/>
          <p:cNvSpPr/>
          <p:nvPr/>
        </p:nvSpPr>
        <p:spPr>
          <a:xfrm>
            <a:off x="4724400" y="3352800"/>
            <a:ext cx="21336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Cho ăn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- Làm sạch chỗ ở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- Tiêm thuốc phòng bệnh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- Báo cho nhân viên thú y khi có dịch bệnh... 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728" name="Rectangle 128"/>
          <p:cNvSpPr/>
          <p:nvPr/>
        </p:nvSpPr>
        <p:spPr>
          <a:xfrm>
            <a:off x="6934200" y="3352800"/>
            <a:ext cx="22098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- Đánh đập chúng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- Bỏ đói chúng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Đem vật nuôi đùa giỡn, chơi 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trò chơi nguy hiểm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Thả chúng 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chạy rông.....</a:t>
            </a:r>
            <a:endParaRPr sz="24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94" name="Picture 13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5" name="Picture 140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745" name="AutoShape 145"/>
          <p:cNvSpPr/>
          <p:nvPr/>
        </p:nvSpPr>
        <p:spPr>
          <a:xfrm>
            <a:off x="7848600" y="1247775"/>
            <a:ext cx="1295400" cy="685800"/>
          </a:xfrm>
          <a:prstGeom prst="cloudCallout">
            <a:avLst>
              <a:gd name="adj1" fmla="val 44116"/>
              <a:gd name="adj2" fmla="val 170602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3phút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746" name="AutoShape 146"/>
          <p:cNvSpPr/>
          <p:nvPr/>
        </p:nvSpPr>
        <p:spPr>
          <a:xfrm>
            <a:off x="7924800" y="1295400"/>
            <a:ext cx="1219200" cy="762000"/>
          </a:xfrm>
          <a:prstGeom prst="cloudCallout">
            <a:avLst>
              <a:gd name="adj1" fmla="val 44662"/>
              <a:gd name="adj2" fmla="val 13375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Hết giờ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724" grpId="0"/>
      <p:bldP spid="25726" grpId="0"/>
      <p:bldP spid="25727" grpId="0"/>
      <p:bldP spid="25728" grpId="0"/>
      <p:bldP spid="25745" grpId="0" animBg="1"/>
      <p:bldP spid="25745" grpId="1" animBg="1"/>
      <p:bldP spid="257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8383" name="Picture 15" descr="Nhổ cỏ"/>
          <p:cNvPicPr>
            <a:picLocks noChangeAspect="1"/>
          </p:cNvPicPr>
          <p:nvPr/>
        </p:nvPicPr>
        <p:blipFill>
          <a:blip r:embed="rId1"/>
          <a:srcRect l="7082" t="6097" r="16783" b="14635"/>
          <a:stretch>
            <a:fillRect/>
          </a:stretch>
        </p:blipFill>
        <p:spPr>
          <a:xfrm>
            <a:off x="3124200" y="1143000"/>
            <a:ext cx="3962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4" name="Picture 16" descr="cho bo 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00488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5" name="Picture 17" descr="be tuoi c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3962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WordArt 25"/>
          <p:cNvSpPr>
            <a:spLocks noTextEdit="1"/>
          </p:cNvSpPr>
          <p:nvPr/>
        </p:nvSpPr>
        <p:spPr>
          <a:xfrm rot="5400000">
            <a:off x="-1905000" y="3810000"/>
            <a:ext cx="50292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 spc="720">
                <a:solidFill>
                  <a:srgbClr val="FF33CC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3600" b="1" spc="720">
              <a:solidFill>
                <a:srgbClr val="FF33CC"/>
              </a:soli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94" name="AutoShape 26"/>
          <p:cNvSpPr/>
          <p:nvPr/>
        </p:nvSpPr>
        <p:spPr>
          <a:xfrm>
            <a:off x="381000" y="0"/>
            <a:ext cx="8610600" cy="1143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762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800" dirty="0">
                <a:solidFill>
                  <a:srgbClr val="CC0000"/>
                </a:solidFill>
                <a:latin typeface="Times New Roman" panose="02020603050405020304" pitchFamily="18" charset="0"/>
              </a:rPr>
              <a:t>Nhìn hành động đoán việc làm</a:t>
            </a:r>
            <a:endParaRPr sz="48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8" name="Rectangle 30"/>
          <p:cNvSpPr/>
          <p:nvPr/>
        </p:nvSpPr>
        <p:spPr>
          <a:xfrm>
            <a:off x="5053013" y="6248400"/>
            <a:ext cx="357187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ACA00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600" b="1" dirty="0">
                <a:latin typeface="Times New Roman" panose="02020603050405020304" pitchFamily="18" charset="0"/>
              </a:rPr>
              <a:t>3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58399" name="Rectangle 31"/>
          <p:cNvSpPr/>
          <p:nvPr/>
        </p:nvSpPr>
        <p:spPr>
          <a:xfrm>
            <a:off x="1228725" y="6172200"/>
            <a:ext cx="371475" cy="4429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ACA00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600" b="1" dirty="0">
                <a:latin typeface="Times New Roman" panose="02020603050405020304" pitchFamily="18" charset="0"/>
              </a:rPr>
              <a:t>2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58401" name="Rectangle 33"/>
          <p:cNvSpPr/>
          <p:nvPr/>
        </p:nvSpPr>
        <p:spPr>
          <a:xfrm>
            <a:off x="3133725" y="3352800"/>
            <a:ext cx="371475" cy="4333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ACA00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dirty="0">
                <a:latin typeface="Times New Roman" panose="02020603050405020304" pitchFamily="18" charset="0"/>
              </a:rPr>
              <a:t>1</a:t>
            </a:r>
            <a:endParaRPr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8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8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1"/>
                  </p:tgtEl>
                </p:cond>
              </p:nextCondLst>
            </p:seq>
          </p:childTnLst>
        </p:cTn>
      </p:par>
    </p:tnLst>
    <p:bldLst>
      <p:bldP spid="58394" grpId="0" animBg="1"/>
      <p:bldP spid="58398" grpId="0" animBg="1"/>
      <p:bldP spid="58398" grpId="1" animBg="1"/>
      <p:bldP spid="58399" grpId="0" animBg="1"/>
      <p:bldP spid="58399" grpId="1" animBg="1"/>
      <p:bldP spid="58401" grpId="0" animBg="1"/>
      <p:bldP spid="5840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6"/>
          <p:cNvSpPr txBox="1"/>
          <p:nvPr/>
        </p:nvSpPr>
        <p:spPr>
          <a:xfrm>
            <a:off x="1660525" y="4608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15" name="Text Box 31"/>
          <p:cNvSpPr txBox="1"/>
          <p:nvPr/>
        </p:nvSpPr>
        <p:spPr>
          <a:xfrm>
            <a:off x="533400" y="6096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u="sng" dirty="0">
                <a:latin typeface="Times New Roman" panose="02020603050405020304" pitchFamily="18" charset="0"/>
              </a:rPr>
              <a:t>Đạo đức:</a:t>
            </a:r>
            <a:endParaRPr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3316" name="WordArt 32"/>
          <p:cNvSpPr>
            <a:spLocks noTextEdit="1"/>
          </p:cNvSpPr>
          <p:nvPr/>
        </p:nvSpPr>
        <p:spPr>
          <a:xfrm>
            <a:off x="2262188" y="533400"/>
            <a:ext cx="63484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50000">
                    <a:srgbClr val="FF99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55" name="Rectangle 35"/>
          <p:cNvSpPr/>
          <p:nvPr/>
        </p:nvSpPr>
        <p:spPr>
          <a:xfrm>
            <a:off x="228600" y="1066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sz="4400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Ghi nhớ</a:t>
            </a:r>
            <a:endParaRPr sz="4400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56" name="Rectangle 36"/>
          <p:cNvSpPr/>
          <p:nvPr/>
        </p:nvSpPr>
        <p:spPr>
          <a:xfrm>
            <a:off x="533400" y="2362200"/>
            <a:ext cx="8382000" cy="1752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  <a:tileRect/>
          </a:gradFill>
          <a:ln w="57150" cap="flat" cmpd="thickThin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sz="3200" dirty="0">
                <a:solidFill>
                  <a:srgbClr val="0000CC"/>
                </a:solidFill>
                <a:latin typeface="Arial" panose="020B0604020202020204" pitchFamily="34" charset="0"/>
              </a:rPr>
              <a:t>         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Cây trồng, vật nuôi mang lại lợi ích và niềm vui cho con người. Vì vậy, mọi người cần tham gia chăm sóc, bảo vệ cây trồng, vật nuôi.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9" name="Picture 3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3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8100" y="5372100"/>
            <a:ext cx="1524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40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50188" y="5411788"/>
            <a:ext cx="1293812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41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5" grpId="0"/>
      <p:bldP spid="56355" grpId="1"/>
      <p:bldP spid="56356" grpId="0" animBg="1"/>
      <p:bldP spid="563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WordArt 6" descr="Narrow vertical"/>
          <p:cNvSpPr>
            <a:spLocks noTextEdit="1"/>
          </p:cNvSpPr>
          <p:nvPr/>
        </p:nvSpPr>
        <p:spPr>
          <a:xfrm>
            <a:off x="533400" y="0"/>
            <a:ext cx="7620000" cy="4343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en-US" sz="3600"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quý thầy cô cùng các em sức khoẻ</a:t>
            </a:r>
            <a:endParaRPr lang="en-US" sz="3600"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  <a:endParaRPr lang="en-US" sz="3600"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7" name="Picture 13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0"/>
            <a:ext cx="20383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-92075"/>
            <a:ext cx="1885950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5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0"/>
            <a:ext cx="18859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6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0"/>
            <a:ext cx="142875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17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63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Picture 18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810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Picture 19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8768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Picture 20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4724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22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23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8" name="Hoa trong vuon - Xuan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867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7832" fill="hold"/>
                                        <p:tgtEl>
                                          <p:spTgt spid="6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4"/>
          <p:cNvSpPr txBox="1"/>
          <p:nvPr/>
        </p:nvSpPr>
        <p:spPr>
          <a:xfrm>
            <a:off x="609600" y="76200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b="1" u="sng" dirty="0">
                <a:latin typeface="Times New Roman" panose="02020603050405020304" pitchFamily="18" charset="0"/>
              </a:rPr>
              <a:t>Đạo đức: </a:t>
            </a:r>
            <a:endParaRPr sz="4400" b="1" u="sng" dirty="0">
              <a:latin typeface="Times New Roman" panose="02020603050405020304" pitchFamily="18" charset="0"/>
            </a:endParaRPr>
          </a:p>
        </p:txBody>
      </p:sp>
      <p:pic>
        <p:nvPicPr>
          <p:cNvPr id="50181" name="Picture 5" descr="BUTCHI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9200"/>
            <a:ext cx="647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6" name="Text Box 10"/>
          <p:cNvSpPr txBox="1"/>
          <p:nvPr/>
        </p:nvSpPr>
        <p:spPr>
          <a:xfrm>
            <a:off x="228600" y="2971800"/>
            <a:ext cx="8915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Cây trồng,vật nuôi có ích lợi gì đối với con người?</a:t>
            </a:r>
            <a:endParaRPr sz="4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7" name="Picture 11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2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3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4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7" name="Text Box 5"/>
          <p:cNvSpPr txBox="1"/>
          <p:nvPr/>
        </p:nvSpPr>
        <p:spPr>
          <a:xfrm>
            <a:off x="0" y="685800"/>
            <a:ext cx="853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000" dirty="0">
                <a:solidFill>
                  <a:srgbClr val="FF3300"/>
                </a:solidFill>
                <a:latin typeface="Times New Roman" panose="02020603050405020304" pitchFamily="18" charset="0"/>
              </a:rPr>
              <a:t>Mời các em xem đoạn phim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7" name="Text Box 15"/>
          <p:cNvSpPr txBox="1"/>
          <p:nvPr/>
        </p:nvSpPr>
        <p:spPr>
          <a:xfrm>
            <a:off x="838200" y="0"/>
            <a:ext cx="7467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b="1" u="sng" dirty="0">
                <a:latin typeface="Times New Roman" panose="02020603050405020304" pitchFamily="18" charset="0"/>
              </a:rPr>
              <a:t>Đạo đức:</a:t>
            </a:r>
            <a:endParaRPr sz="4400" b="1" u="sng" dirty="0">
              <a:latin typeface="Times New Roman" panose="02020603050405020304" pitchFamily="18" charset="0"/>
            </a:endParaRPr>
          </a:p>
        </p:txBody>
      </p:sp>
      <p:pic>
        <p:nvPicPr>
          <p:cNvPr id="4100" name="Picture 21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22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20" descr="SO0205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0"/>
            <a:ext cx="1447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20" descr="SO0205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886700" y="560070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Chamoccay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20875"/>
            <a:ext cx="5029200" cy="3870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97"/>
                </p:tgtEl>
              </p:cMediaNode>
            </p:video>
          </p:childTnLst>
        </p:cTn>
      </p:par>
    </p:tnLst>
    <p:bldLst>
      <p:bldP spid="3077" grpId="0"/>
      <p:bldP spid="3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9" name="Text Box 13"/>
          <p:cNvSpPr txBox="1"/>
          <p:nvPr/>
        </p:nvSpPr>
        <p:spPr>
          <a:xfrm>
            <a:off x="533400" y="1600200"/>
            <a:ext cx="8229600" cy="16573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- Nghe lời cô giáo dạy, cô bé đã làm gì</a:t>
            </a:r>
            <a:r>
              <a:rPr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  <a:endParaRPr sz="32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  Cô bé đã hiểu ra hoa làm cho khu vườn thêm đẹp và cô bé không hái một bông hoa nào.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5123" name="WordArt 14"/>
          <p:cNvSpPr>
            <a:spLocks noTextEdit="1"/>
          </p:cNvSpPr>
          <p:nvPr/>
        </p:nvSpPr>
        <p:spPr>
          <a:xfrm>
            <a:off x="1752600" y="228600"/>
            <a:ext cx="623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WordArt 15"/>
          <p:cNvSpPr>
            <a:spLocks noTextEdit="1"/>
          </p:cNvSpPr>
          <p:nvPr/>
        </p:nvSpPr>
        <p:spPr>
          <a:xfrm>
            <a:off x="838200" y="1295400"/>
            <a:ext cx="41910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200">
                <a:ln w="1905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Trình bày kết quả điều tra</a:t>
            </a:r>
            <a:endParaRPr lang="en-US" sz="3200">
              <a:ln w="1905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2" name="Text Box 16"/>
          <p:cNvSpPr txBox="1"/>
          <p:nvPr/>
        </p:nvSpPr>
        <p:spPr>
          <a:xfrm>
            <a:off x="76200" y="1990725"/>
            <a:ext cx="4419600" cy="4652963"/>
          </a:xfrm>
          <a:prstGeom prst="rect">
            <a:avLst/>
          </a:prstGeom>
          <a:solidFill>
            <a:srgbClr val="00FFFF"/>
          </a:solidFill>
          <a:ln w="57150" cap="flat" cmpd="thickThin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Vật nuôi</a:t>
            </a:r>
            <a:endParaRPr sz="44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1.Nhà em có nuôi con vật gì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2.Nuôi con vật ấy để làm gì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3.Em và gia đình chăm sóc nó như thế nào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4.Nếu chăm sóc tốt thì vật nuôi đó như thế nào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5.Nếu chăm sóc không tốt thì vật nuôi đó sẽ ra sao ?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39953" name="Text Box 17"/>
          <p:cNvSpPr txBox="1"/>
          <p:nvPr/>
        </p:nvSpPr>
        <p:spPr>
          <a:xfrm>
            <a:off x="4648200" y="1990725"/>
            <a:ext cx="4419600" cy="4714875"/>
          </a:xfrm>
          <a:prstGeom prst="rect">
            <a:avLst/>
          </a:prstGeom>
          <a:solidFill>
            <a:srgbClr val="00FFFF"/>
          </a:solidFill>
          <a:ln w="57150" cap="flat" cmpd="thickThin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800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r>
              <a:rPr sz="4000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ây trồng</a:t>
            </a:r>
            <a:endParaRPr sz="4800" u="sng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1.Nhà em có trồng cây gì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2.Trồng cây ấy để làm gì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3.Em và gia đình chăm sóc nó như thế nào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4.Nếu chăm sóc tốt thì cây trồng đó như thế nào ?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5.Nếu chăm sóc không tốt thì cây trồng đó sẽ ra sao ?</a:t>
            </a:r>
            <a:endParaRPr sz="2400" dirty="0">
              <a:latin typeface="Times New Roman" panose="02020603050405020304" pitchFamily="18" charset="0"/>
            </a:endParaRPr>
          </a:p>
        </p:txBody>
      </p:sp>
      <p:pic>
        <p:nvPicPr>
          <p:cNvPr id="5127" name="Picture 1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20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charRg st="4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 build="allAtOnce"/>
      <p:bldP spid="39952" grpId="0" animBg="1"/>
      <p:bldP spid="399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21"/>
          <p:cNvGraphicFramePr>
            <a:graphicFrameLocks noChangeAspect="1"/>
          </p:cNvGraphicFramePr>
          <p:nvPr/>
        </p:nvGraphicFramePr>
        <p:xfrm>
          <a:off x="7372350" y="2743200"/>
          <a:ext cx="952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52500" imgH="1066800" progId="Equation.3">
                  <p:embed/>
                </p:oleObj>
              </mc:Choice>
              <mc:Fallback>
                <p:oleObj name="" r:id="rId1" imgW="952500" imgH="10668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72350" y="2743200"/>
                        <a:ext cx="952500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WordArt 27"/>
          <p:cNvSpPr>
            <a:spLocks noTextEdit="1"/>
          </p:cNvSpPr>
          <p:nvPr/>
        </p:nvSpPr>
        <p:spPr>
          <a:xfrm>
            <a:off x="1752600" y="22860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9" name="Picture 29" descr="dấu hỏ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90600"/>
            <a:ext cx="4572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5" name="Rectangle 35"/>
          <p:cNvSpPr/>
          <p:nvPr/>
        </p:nvSpPr>
        <p:spPr>
          <a:xfrm>
            <a:off x="304800" y="1600200"/>
            <a:ext cx="85344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1</a:t>
            </a:r>
            <a:r>
              <a:rPr sz="2800" dirty="0">
                <a:latin typeface="Times New Roman" panose="02020603050405020304" pitchFamily="18" charset="0"/>
              </a:rPr>
              <a:t>: Lớp 3A được phân công tưới cây trước cửa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lớp. Sau khi tưới xong, Tuấn Anh định tưới cả các cây bên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cạnh nhưng Hùng cản: Có phải cây của lớp mình đâu mà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cậu tưới. Nếu là Tuấn Anh,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30756" name="Rectangle 36"/>
          <p:cNvSpPr/>
          <p:nvPr/>
        </p:nvSpPr>
        <p:spPr>
          <a:xfrm>
            <a:off x="304800" y="3695700"/>
            <a:ext cx="85344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2</a:t>
            </a:r>
            <a:r>
              <a:rPr sz="2800" dirty="0">
                <a:latin typeface="Times New Roman" panose="02020603050405020304" pitchFamily="18" charset="0"/>
              </a:rPr>
              <a:t>: Trên đường đi học, Dương thấy bờ ao nuôi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cá bị vỡ, nước chảy ào ào. Nếu là Dương,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30757" name="Rectangle 37"/>
          <p:cNvSpPr/>
          <p:nvPr/>
        </p:nvSpPr>
        <p:spPr>
          <a:xfrm>
            <a:off x="304800" y="4948238"/>
            <a:ext cx="8534400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3</a:t>
            </a:r>
            <a:r>
              <a:rPr sz="2800" dirty="0">
                <a:latin typeface="Times New Roman" panose="02020603050405020304" pitchFamily="18" charset="0"/>
              </a:rPr>
              <a:t>: Nga đang chơi vui thì mẹ nhắc về cho lợn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ăn. Nếu là Nga,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30758" name="Rectangle 38"/>
          <p:cNvSpPr/>
          <p:nvPr/>
        </p:nvSpPr>
        <p:spPr>
          <a:xfrm>
            <a:off x="304800" y="5872163"/>
            <a:ext cx="8534400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4</a:t>
            </a:r>
            <a:r>
              <a:rPr sz="2800" dirty="0">
                <a:latin typeface="Times New Roman" panose="02020603050405020304" pitchFamily="18" charset="0"/>
              </a:rPr>
              <a:t>: Chính rủ Hải đi học tắt qua thảm cỏ ở công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viên cho gần. Nếu là Hải,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  <p:pic>
        <p:nvPicPr>
          <p:cNvPr id="6153" name="Picture 39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40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Rectangle 43"/>
          <p:cNvSpPr/>
          <p:nvPr/>
        </p:nvSpPr>
        <p:spPr>
          <a:xfrm>
            <a:off x="457200" y="10668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2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Xử lí tình huống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4" name="AutoShape 44"/>
          <p:cNvSpPr/>
          <p:nvPr/>
        </p:nvSpPr>
        <p:spPr>
          <a:xfrm>
            <a:off x="7924800" y="838200"/>
            <a:ext cx="1219200" cy="990600"/>
          </a:xfrm>
          <a:prstGeom prst="cloudCallout">
            <a:avLst>
              <a:gd name="adj1" fmla="val 48699"/>
              <a:gd name="adj2" fmla="val 16153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3phút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5" name="AutoShape 45"/>
          <p:cNvSpPr/>
          <p:nvPr/>
        </p:nvSpPr>
        <p:spPr>
          <a:xfrm>
            <a:off x="7924800" y="838200"/>
            <a:ext cx="1219200" cy="1143000"/>
          </a:xfrm>
          <a:prstGeom prst="cloudCallout">
            <a:avLst>
              <a:gd name="adj1" fmla="val 47134"/>
              <a:gd name="adj2" fmla="val 133333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Hết giờ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 animBg="1"/>
      <p:bldP spid="30756" grpId="0" animBg="1"/>
      <p:bldP spid="30757" grpId="0" animBg="1"/>
      <p:bldP spid="30758" grpId="0" animBg="1"/>
      <p:bldP spid="30764" grpId="0" animBg="1"/>
      <p:bldP spid="30764" grpId="1" animBg="1"/>
      <p:bldP spid="30765" grpId="0" animBg="1"/>
      <p:bldP spid="307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WordArt 4"/>
          <p:cNvSpPr>
            <a:spLocks noTextEdit="1"/>
          </p:cNvSpPr>
          <p:nvPr/>
        </p:nvSpPr>
        <p:spPr>
          <a:xfrm>
            <a:off x="1905000" y="381000"/>
            <a:ext cx="601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6" descr="dấu hỏ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1219200"/>
            <a:ext cx="152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3" name="Rectangle 7"/>
          <p:cNvSpPr/>
          <p:nvPr/>
        </p:nvSpPr>
        <p:spPr>
          <a:xfrm>
            <a:off x="304800" y="2286000"/>
            <a:ext cx="85344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1</a:t>
            </a:r>
            <a:r>
              <a:rPr sz="2800" dirty="0">
                <a:latin typeface="Times New Roman" panose="02020603050405020304" pitchFamily="18" charset="0"/>
              </a:rPr>
              <a:t>: Lớp 3A được phân công tưới cây trước cửa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lớp. Sau khi tưới xong,Tuấn Anh định tưới cả các cây bên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cạnh nhưng Hùng cản: Có phải cây của lớp mình đâu mà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cậu tưới. Nếu là Tuấn Anh,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  <p:pic>
        <p:nvPicPr>
          <p:cNvPr id="7173" name="Picture 9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0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1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2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Rectangle 13"/>
          <p:cNvSpPr/>
          <p:nvPr/>
        </p:nvSpPr>
        <p:spPr>
          <a:xfrm>
            <a:off x="914400" y="12954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2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Xử lí tình huống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7372350" y="2743200"/>
          <a:ext cx="952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952500" imgH="1066800" progId="Equation.3">
                  <p:embed/>
                </p:oleObj>
              </mc:Choice>
              <mc:Fallback>
                <p:oleObj name="" r:id="rId1" imgW="952500" imgH="10668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72350" y="2743200"/>
                        <a:ext cx="952500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WordArt 5"/>
          <p:cNvSpPr>
            <a:spLocks noTextEdit="1"/>
          </p:cNvSpPr>
          <p:nvPr/>
        </p:nvSpPr>
        <p:spPr>
          <a:xfrm>
            <a:off x="1905000" y="38100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3255" name="Picture 7" descr="dấu hỏ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19200"/>
            <a:ext cx="152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4" name="Rectangle 16"/>
          <p:cNvSpPr/>
          <p:nvPr/>
        </p:nvSpPr>
        <p:spPr>
          <a:xfrm>
            <a:off x="228600" y="1981200"/>
            <a:ext cx="85344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2</a:t>
            </a:r>
            <a:r>
              <a:rPr sz="2800" dirty="0">
                <a:latin typeface="Times New Roman" panose="02020603050405020304" pitchFamily="18" charset="0"/>
              </a:rPr>
              <a:t>: Trên đường đi học, Dương thấy bờ ao nuôi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cá bị vỡ, nước chảy ào ào. Nếu là Dương,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  <p:pic>
        <p:nvPicPr>
          <p:cNvPr id="53265" name="Picture 17" descr="ao ca4"/>
          <p:cNvPicPr>
            <a:picLocks noChangeAspect="1"/>
          </p:cNvPicPr>
          <p:nvPr/>
        </p:nvPicPr>
        <p:blipFill>
          <a:blip r:embed="rId4"/>
          <a:srcRect l="33333"/>
          <a:stretch>
            <a:fillRect/>
          </a:stretch>
        </p:blipFill>
        <p:spPr>
          <a:xfrm>
            <a:off x="762000" y="3505200"/>
            <a:ext cx="7620000" cy="3124200"/>
          </a:xfrm>
          <a:prstGeom prst="rect">
            <a:avLst/>
          </a:prstGeom>
          <a:noFill/>
          <a:ln w="762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3270" name="Picture 22" descr="pood_07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181600"/>
            <a:ext cx="9080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4" name="Picture 26" descr="pood_07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19600"/>
            <a:ext cx="90805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5" name="Picture 27" descr="pood_07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876800"/>
            <a:ext cx="9080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6" name="Picture 28" descr="pood_07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486400"/>
            <a:ext cx="9080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77" name="Text Box 29"/>
          <p:cNvSpPr txBox="1"/>
          <p:nvPr/>
        </p:nvSpPr>
        <p:spPr>
          <a:xfrm>
            <a:off x="4419600" y="5957888"/>
            <a:ext cx="2438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</a:rPr>
              <a:t>Ao cá</a:t>
            </a:r>
            <a:endParaRPr sz="3600" dirty="0">
              <a:latin typeface="Times New Roman" panose="02020603050405020304" pitchFamily="18" charset="0"/>
            </a:endParaRPr>
          </a:p>
        </p:txBody>
      </p:sp>
      <p:pic>
        <p:nvPicPr>
          <p:cNvPr id="8204" name="Picture 30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3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34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44638">
            <a:off x="8151813" y="5480050"/>
            <a:ext cx="990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3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228600" y="5791200"/>
            <a:ext cx="1295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8" name="Rectangle 36"/>
          <p:cNvSpPr/>
          <p:nvPr/>
        </p:nvSpPr>
        <p:spPr>
          <a:xfrm>
            <a:off x="533400" y="12192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2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Xử lí tình huống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85" name="Rectangle 37"/>
          <p:cNvSpPr/>
          <p:nvPr/>
        </p:nvSpPr>
        <p:spPr>
          <a:xfrm>
            <a:off x="0" y="2209800"/>
            <a:ext cx="9144000" cy="1676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3</a:t>
            </a:r>
            <a:r>
              <a:rPr sz="2800" dirty="0">
                <a:latin typeface="Times New Roman" panose="02020603050405020304" pitchFamily="18" charset="0"/>
              </a:rPr>
              <a:t>: Nga đang chơi vui thì mẹ nhắc về cho lợn 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ăn. Nếu là Nga, em sẽ làm gì ?</a:t>
            </a:r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4" grpId="0" animBg="1"/>
      <p:bldP spid="53264" grpId="1" animBg="1"/>
      <p:bldP spid="53277" grpId="0"/>
      <p:bldP spid="53277" grpId="1"/>
      <p:bldP spid="532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8"/>
          <p:cNvSpPr>
            <a:spLocks noTextEdit="1"/>
          </p:cNvSpPr>
          <p:nvPr/>
        </p:nvSpPr>
        <p:spPr>
          <a:xfrm>
            <a:off x="1752600" y="381000"/>
            <a:ext cx="632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10" descr="dấu hỏ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1219200"/>
            <a:ext cx="152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4" name="Rectangle 12"/>
          <p:cNvSpPr/>
          <p:nvPr/>
        </p:nvSpPr>
        <p:spPr>
          <a:xfrm>
            <a:off x="304800" y="2057400"/>
            <a:ext cx="8534400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Tình huống 4</a:t>
            </a:r>
            <a:r>
              <a:rPr sz="2800" dirty="0">
                <a:latin typeface="Times New Roman" panose="02020603050405020304" pitchFamily="18" charset="0"/>
              </a:rPr>
              <a:t>: Chính rủ Hải đi học tắt qua thảm cỏ ở công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viên cho gần. Nếu là Hải, em sẽ làm gì?</a:t>
            </a:r>
            <a:endParaRPr sz="2800" dirty="0">
              <a:latin typeface="Times New Roman" panose="02020603050405020304" pitchFamily="18" charset="0"/>
            </a:endParaRPr>
          </a:p>
        </p:txBody>
      </p:sp>
      <p:pic>
        <p:nvPicPr>
          <p:cNvPr id="59406" name="Picture 14" descr="tham co3"/>
          <p:cNvPicPr>
            <a:picLocks noChangeAspect="1"/>
          </p:cNvPicPr>
          <p:nvPr/>
        </p:nvPicPr>
        <p:blipFill>
          <a:blip r:embed="rId2"/>
          <a:srcRect b="18306"/>
          <a:stretch>
            <a:fillRect/>
          </a:stretch>
        </p:blipFill>
        <p:spPr>
          <a:xfrm>
            <a:off x="304800" y="3048000"/>
            <a:ext cx="85344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8" name="AutoShape 16"/>
          <p:cNvSpPr/>
          <p:nvPr/>
        </p:nvSpPr>
        <p:spPr>
          <a:xfrm>
            <a:off x="5943600" y="3886200"/>
            <a:ext cx="2667000" cy="1066800"/>
          </a:xfrm>
          <a:prstGeom prst="borderCallout2">
            <a:avLst>
              <a:gd name="adj1" fmla="val 10713"/>
              <a:gd name="adj2" fmla="val -2856"/>
              <a:gd name="adj3" fmla="val 10713"/>
              <a:gd name="adj4" fmla="val -32796"/>
              <a:gd name="adj5" fmla="val 184227"/>
              <a:gd name="adj6" fmla="val -63870"/>
            </a:avLst>
          </a:prstGeom>
          <a:solidFill>
            <a:schemeClr val="bg1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Th</a:t>
            </a:r>
            <a:r>
              <a:rPr sz="2800" dirty="0">
                <a:latin typeface="Times New Roman" panose="02020603050405020304" pitchFamily="18" charset="0"/>
              </a:rPr>
              <a:t>ảm cỏ trong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công viên</a:t>
            </a:r>
            <a:endParaRPr sz="2800" dirty="0">
              <a:latin typeface="Times New Roman" panose="02020603050405020304" pitchFamily="18" charset="0"/>
            </a:endParaRPr>
          </a:p>
        </p:txBody>
      </p:sp>
      <p:pic>
        <p:nvPicPr>
          <p:cNvPr id="9223" name="Picture 1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8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/>
      <p:bldP spid="594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66" name="Picture 10" descr="150088369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66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304800" y="6096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</a:rPr>
              <a:t>Đạo đức</a:t>
            </a:r>
            <a:r>
              <a:rPr sz="3600" b="1" u="sng" dirty="0">
                <a:latin typeface="Times New Roman" panose="02020603050405020304" pitchFamily="18" charset="0"/>
              </a:rPr>
              <a:t>:</a:t>
            </a:r>
            <a:endParaRPr sz="3600" b="1" u="sng" dirty="0">
              <a:latin typeface="Times New Roman" panose="02020603050405020304" pitchFamily="18" charset="0"/>
            </a:endParaRPr>
          </a:p>
        </p:txBody>
      </p:sp>
      <p:sp>
        <p:nvSpPr>
          <p:cNvPr id="10244" name="WordArt 4"/>
          <p:cNvSpPr>
            <a:spLocks noTextEdit="1"/>
          </p:cNvSpPr>
          <p:nvPr/>
        </p:nvSpPr>
        <p:spPr>
          <a:xfrm>
            <a:off x="2209800" y="685800"/>
            <a:ext cx="6467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 sóc cây trồng, vật nuôi ( tiết 2 )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AutoShape 9" descr="Large confetti"/>
          <p:cNvSpPr/>
          <p:nvPr/>
        </p:nvSpPr>
        <p:spPr>
          <a:xfrm>
            <a:off x="457200" y="1828800"/>
            <a:ext cx="8077200" cy="3886200"/>
          </a:xfrm>
          <a:prstGeom prst="horizontalScroll">
            <a:avLst>
              <a:gd name="adj" fmla="val 12500"/>
            </a:avLst>
          </a:prstGeom>
          <a:pattFill prst="lgConfetti">
            <a:fgClr>
              <a:srgbClr val="F6FCA2"/>
            </a:fgClr>
            <a:bgClr>
              <a:schemeClr val="bg1"/>
            </a:bgClr>
          </a:pattFill>
          <a:ln w="76200" cap="flat" cmpd="sng">
            <a:pattFill prst="sphere">
              <a:fgClr>
                <a:srgbClr val="3366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dirty="0">
                <a:latin typeface="Arial" panose="020B0604020202020204" pitchFamily="34" charset="0"/>
              </a:rPr>
              <a:t>     </a:t>
            </a:r>
            <a:r>
              <a:rPr sz="4400" dirty="0">
                <a:latin typeface="Times New Roman" panose="02020603050405020304" pitchFamily="18" charset="0"/>
              </a:rPr>
              <a:t>Trình bày các bài hát, bài thơ,</a:t>
            </a:r>
            <a:endParaRPr sz="4400" dirty="0">
              <a:latin typeface="Times New Roman" panose="02020603050405020304" pitchFamily="18" charset="0"/>
            </a:endParaRPr>
          </a:p>
          <a:p>
            <a:r>
              <a:rPr sz="4400" dirty="0">
                <a:latin typeface="Times New Roman" panose="02020603050405020304" pitchFamily="18" charset="0"/>
              </a:rPr>
              <a:t>câu chuyện về việc chăm sóc</a:t>
            </a:r>
            <a:endParaRPr sz="4400" dirty="0">
              <a:latin typeface="Times New Roman" panose="02020603050405020304" pitchFamily="18" charset="0"/>
            </a:endParaRPr>
          </a:p>
          <a:p>
            <a:r>
              <a:rPr sz="4400" dirty="0">
                <a:latin typeface="Times New Roman" panose="02020603050405020304" pitchFamily="18" charset="0"/>
              </a:rPr>
              <a:t>cây trồng,vật nuôi.</a:t>
            </a:r>
            <a:endParaRPr sz="4400" dirty="0">
              <a:latin typeface="Times New Roman" panose="02020603050405020304" pitchFamily="18" charset="0"/>
            </a:endParaRPr>
          </a:p>
        </p:txBody>
      </p:sp>
      <p:pic>
        <p:nvPicPr>
          <p:cNvPr id="10246" name="Picture 1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0500" y="1143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5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6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638800"/>
            <a:ext cx="1066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Rectangle 17"/>
          <p:cNvSpPr/>
          <p:nvPr/>
        </p:nvSpPr>
        <p:spPr>
          <a:xfrm>
            <a:off x="533400" y="12192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3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3135</Words>
  <Application>WPS Presentation</Application>
  <PresentationFormat>On-screen Show (4:3)</PresentationFormat>
  <Paragraphs>160</Paragraphs>
  <Slides>13</Slides>
  <Notes>13</Notes>
  <HiddenSlides>0</HiddenSlides>
  <MMClips>2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 soc cay trong vat nuoi Tiet 2.ppt</dc:title>
  <dc:creator>AQ</dc:creator>
  <cp:lastModifiedBy>Tam PC</cp:lastModifiedBy>
  <cp:revision>292</cp:revision>
  <dcterms:created xsi:type="dcterms:W3CDTF">2009-04-07T03:25:27Z</dcterms:created>
  <dcterms:modified xsi:type="dcterms:W3CDTF">2022-04-29T07:27:00Z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950D955609F74E8B81C6875141815EF5</vt:lpwstr>
  </property>
  <property fmtid="{D5CDD505-2E9C-101B-9397-08002B2CF9AE}" pid="3" name="KSOProductBuildVer">
    <vt:lpwstr>1033-11.2.0.11074</vt:lpwstr>
  </property>
</Properties>
</file>